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8" r:id="rId19"/>
    <p:sldId id="28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9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3059" autoAdjust="0"/>
  </p:normalViewPr>
  <p:slideViewPr>
    <p:cSldViewPr snapToGrid="0">
      <p:cViewPr varScale="1">
        <p:scale>
          <a:sx n="106" d="100"/>
          <a:sy n="106" d="100"/>
        </p:scale>
        <p:origin x="70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2023/6/28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image" Target="../media/image47.tif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/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/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/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/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/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/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/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/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/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/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/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/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/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/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/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/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/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/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/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/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/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/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/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/>
          <p:cNvCxnSpPr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/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/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/>
          <p:cNvCxnSpPr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/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/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/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/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/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/>
          <p:cNvCxnSpPr/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/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/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/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/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/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2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/>
          <p:cNvPicPr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6233479" y="942306"/>
            <a:ext cx="3793271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800" dirty="0"/>
          </a:p>
        </p:txBody>
      </p:sp>
      <p:sp>
        <p:nvSpPr>
          <p:cNvPr id="356" name="矩形 355"/>
          <p:cNvSpPr/>
          <p:nvPr/>
        </p:nvSpPr>
        <p:spPr>
          <a:xfrm>
            <a:off x="1819747" y="933254"/>
            <a:ext cx="4384308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2000"/>
          </a:p>
        </p:txBody>
      </p:sp>
      <p:sp>
        <p:nvSpPr>
          <p:cNvPr id="208" name="文字方塊 207"/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/>
          <p:cNvGrpSpPr/>
          <p:nvPr/>
        </p:nvGrpSpPr>
        <p:grpSpPr>
          <a:xfrm>
            <a:off x="6452502" y="1332960"/>
            <a:ext cx="1226903" cy="4297927"/>
            <a:chOff x="9618615" y="1343620"/>
            <a:chExt cx="1226903" cy="4297927"/>
          </a:xfrm>
        </p:grpSpPr>
        <p:sp>
          <p:nvSpPr>
            <p:cNvPr id="246" name="矩形 245"/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/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9618615" y="4313690"/>
              <a:ext cx="1224916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/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/>
            <p:cNvCxnSpPr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>
              <a:cxnSpLocks/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>
              <a:cxnSpLocks/>
              <a:stCxn id="261" idx="2"/>
              <a:endCxn id="250" idx="0"/>
            </p:cNvCxnSpPr>
            <p:nvPr/>
          </p:nvCxnSpPr>
          <p:spPr>
            <a:xfrm flipH="1">
              <a:off x="10231073" y="4105866"/>
              <a:ext cx="1987" cy="20782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>
              <a:cxnSpLocks/>
              <a:stCxn id="250" idx="2"/>
              <a:endCxn id="251" idx="0"/>
            </p:cNvCxnSpPr>
            <p:nvPr/>
          </p:nvCxnSpPr>
          <p:spPr>
            <a:xfrm>
              <a:off x="10231073" y="4713738"/>
              <a:ext cx="1987" cy="52775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/>
            <p:cNvSpPr/>
            <p:nvPr/>
          </p:nvSpPr>
          <p:spPr>
            <a:xfrm>
              <a:off x="9620602" y="2529164"/>
              <a:ext cx="1224916" cy="3527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/>
            <p:cNvCxnSpPr>
              <a:cxnSpLocks/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/>
            <p:cNvSpPr/>
            <p:nvPr/>
          </p:nvSpPr>
          <p:spPr>
            <a:xfrm>
              <a:off x="9620602" y="3664793"/>
              <a:ext cx="1224916" cy="441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/>
            <p:cNvCxnSpPr>
              <a:cxnSpLocks/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/>
          <p:cNvGrpSpPr/>
          <p:nvPr/>
        </p:nvGrpSpPr>
        <p:grpSpPr>
          <a:xfrm>
            <a:off x="8165924" y="1051143"/>
            <a:ext cx="1826332" cy="4606502"/>
            <a:chOff x="6796961" y="526582"/>
            <a:chExt cx="1826332" cy="4606502"/>
          </a:xfrm>
        </p:grpSpPr>
        <p:sp>
          <p:nvSpPr>
            <p:cNvPr id="21" name="矩形 20"/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96961" y="526582"/>
              <a:ext cx="1493522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6931265" y="3778469"/>
              <a:ext cx="1224915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cxnSpLocks/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cxnSpLocks/>
              <a:stCxn id="216" idx="2"/>
              <a:endCxn id="8" idx="0"/>
            </p:cNvCxnSpPr>
            <p:nvPr/>
          </p:nvCxnSpPr>
          <p:spPr>
            <a:xfrm>
              <a:off x="7543723" y="3597403"/>
              <a:ext cx="0" cy="18106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cxnSpLocks/>
              <a:stCxn id="8" idx="2"/>
              <a:endCxn id="37" idx="0"/>
            </p:cNvCxnSpPr>
            <p:nvPr/>
          </p:nvCxnSpPr>
          <p:spPr>
            <a:xfrm>
              <a:off x="7543723" y="4178517"/>
              <a:ext cx="0" cy="1567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/>
            <p:cNvSpPr/>
            <p:nvPr/>
          </p:nvSpPr>
          <p:spPr>
            <a:xfrm>
              <a:off x="7419898" y="433525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sz="1200"/>
            </a:p>
          </p:txBody>
        </p:sp>
        <p:cxnSp>
          <p:nvCxnSpPr>
            <p:cNvPr id="54" name="直線單箭頭接點 53"/>
            <p:cNvCxnSpPr>
              <a:stCxn id="37" idx="4"/>
              <a:endCxn id="9" idx="0"/>
            </p:cNvCxnSpPr>
            <p:nvPr/>
          </p:nvCxnSpPr>
          <p:spPr>
            <a:xfrm>
              <a:off x="7543723" y="4582904"/>
              <a:ext cx="0" cy="1501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/>
            <p:cNvCxnSpPr>
              <a:stCxn id="3" idx="4"/>
              <a:endCxn id="37" idx="6"/>
            </p:cNvCxnSpPr>
            <p:nvPr/>
          </p:nvCxnSpPr>
          <p:spPr>
            <a:xfrm rot="16200000" flipH="1">
              <a:off x="5993699" y="2785230"/>
              <a:ext cx="3223872" cy="123825"/>
            </a:xfrm>
            <a:prstGeom prst="bentConnector4">
              <a:avLst>
                <a:gd name="adj1" fmla="val 483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/>
            <p:cNvSpPr/>
            <p:nvPr/>
          </p:nvSpPr>
          <p:spPr>
            <a:xfrm>
              <a:off x="6931265" y="2020701"/>
              <a:ext cx="1224916" cy="3527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/>
            <p:cNvCxnSpPr>
              <a:cxnSpLocks/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6931265" y="3156330"/>
              <a:ext cx="1224916" cy="44107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/>
            <p:cNvCxnSpPr>
              <a:cxnSpLocks/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/>
            <p:cNvSpPr txBox="1"/>
            <p:nvPr/>
          </p:nvSpPr>
          <p:spPr>
            <a:xfrm rot="5400000">
              <a:off x="8025475" y="2808634"/>
              <a:ext cx="91863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/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4361640" y="1154898"/>
            <a:ext cx="1224916" cy="5019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/>
          <p:cNvCxnSpPr>
            <a:cxnSpLocks/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/>
          <p:cNvCxnSpPr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/>
          <p:cNvCxnSpPr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307" name="表格 30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1993408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2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2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2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307" name="表格 30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61993408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2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2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2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06" t="-102174" r="-11253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90110" t="-102174" r="-1099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文字方塊 309"/>
              <p:cNvSpPr txBox="1"/>
              <p:nvPr/>
            </p:nvSpPr>
            <p:spPr>
              <a:xfrm>
                <a:off x="1913621" y="5241437"/>
                <a:ext cx="42462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2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2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0" name="文字方塊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4246291" cy="461665"/>
              </a:xfrm>
              <a:prstGeom prst="rect">
                <a:avLst/>
              </a:prstGeom>
              <a:blipFill>
                <a:blip r:embed="rId3"/>
                <a:stretch>
                  <a:fillRect t="-1316" b="-92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/>
          <p:cNvSpPr txBox="1"/>
          <p:nvPr/>
        </p:nvSpPr>
        <p:spPr>
          <a:xfrm>
            <a:off x="1814376" y="5888995"/>
            <a:ext cx="431850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6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6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/>
          <p:cNvCxnSpPr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/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/>
          <p:cNvCxnSpPr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/>
          <p:cNvSpPr/>
          <p:nvPr/>
        </p:nvSpPr>
        <p:spPr>
          <a:xfrm>
            <a:off x="2301542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2292496" y="1154898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/>
          <p:cNvCxnSpPr>
            <a:stCxn id="351" idx="2"/>
            <a:endCxn id="350" idx="0"/>
          </p:cNvCxnSpPr>
          <p:nvPr/>
        </p:nvCxnSpPr>
        <p:spPr>
          <a:xfrm>
            <a:off x="2904954" y="1431778"/>
            <a:ext cx="9046" cy="47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2301542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/>
          <p:cNvCxnSpPr>
            <a:stCxn id="350" idx="2"/>
            <a:endCxn id="353" idx="0"/>
          </p:cNvCxnSpPr>
          <p:nvPr/>
        </p:nvCxnSpPr>
        <p:spPr>
          <a:xfrm>
            <a:off x="2914000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/>
          <p:cNvSpPr txBox="1"/>
          <p:nvPr/>
        </p:nvSpPr>
        <p:spPr>
          <a:xfrm>
            <a:off x="6233478" y="5876255"/>
            <a:ext cx="37932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963035" y="932815"/>
            <a:ext cx="4133850" cy="4730750"/>
            <a:chOff x="6241" y="1469"/>
            <a:chExt cx="6510" cy="7450"/>
          </a:xfrm>
        </p:grpSpPr>
        <p:pic>
          <p:nvPicPr>
            <p:cNvPr id="4" name="圖片 6"/>
            <p:cNvPicPr>
              <a:picLocks noChangeAspect="1"/>
            </p:cNvPicPr>
            <p:nvPr/>
          </p:nvPicPr>
          <p:blipFill>
            <a:blip r:embed="rId2"/>
            <a:srcRect b="12621"/>
            <a:stretch>
              <a:fillRect/>
            </a:stretch>
          </p:blipFill>
          <p:spPr>
            <a:xfrm>
              <a:off x="6241" y="1469"/>
              <a:ext cx="6510" cy="6869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6787" y="8193"/>
              <a:ext cx="1774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Validation Source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" name="文字方塊 5"/>
            <p:cNvSpPr txBox="1"/>
            <p:nvPr/>
          </p:nvSpPr>
          <p:spPr>
            <a:xfrm>
              <a:off x="9107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Ground</a:t>
              </a: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Truth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文字方塊 6"/>
            <p:cNvSpPr txBox="1"/>
            <p:nvPr/>
          </p:nvSpPr>
          <p:spPr>
            <a:xfrm>
              <a:off x="10929" y="8193"/>
              <a:ext cx="1346" cy="7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</a:p>
            <a:p>
              <a:pPr algn="ctr"/>
              <a:r>
                <a:rPr lang="en-US" altLang="zh-TW" sz="12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Result</a:t>
              </a:r>
              <a:endParaRPr lang="zh-TW" altLang="en-US" sz="12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/>
          <p:cNvCxnSpPr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/>
          <p:cNvCxnSpPr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/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/>
          <p:cNvCxnSpPr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/>
          <p:cNvCxnSpPr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/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/>
          <p:cNvCxnSpPr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/>
          <p:cNvCxnSpPr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/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/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/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/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/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/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矩形: 圓角 12"/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/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Times New Roman" panose="02020603050405020304" pitchFamily="18" charset="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Torch.jit.trace</a:t>
            </a: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>
            <a:fillRect/>
          </a:stretch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/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Coremltools.convert</a:t>
            </a:r>
          </a:p>
        </p:txBody>
      </p:sp>
      <p:sp>
        <p:nvSpPr>
          <p:cNvPr id="33" name="矩形: 圓角 32"/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>
            <a:fillRect/>
          </a:stretch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/>
          <p:cNvPicPr>
            <a:picLocks noChangeAspect="1"/>
          </p:cNvPicPr>
          <p:nvPr/>
        </p:nvPicPr>
        <p:blipFill rotWithShape="1">
          <a:blip r:embed="rId5"/>
          <a:srcRect t="34496" b="32674"/>
          <a:stretch>
            <a:fillRect/>
          </a:stretch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Core ML model</a:t>
            </a:r>
          </a:p>
        </p:txBody>
      </p:sp>
      <p:sp>
        <p:nvSpPr>
          <p:cNvPr id="58" name="文字方塊 57"/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Core ML</a:t>
            </a:r>
          </a:p>
        </p:txBody>
      </p:sp>
      <p:sp>
        <p:nvSpPr>
          <p:cNvPr id="61" name="文字方塊 60"/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VNCoreMLModel</a:t>
            </a:r>
          </a:p>
        </p:txBody>
      </p:sp>
      <p:sp>
        <p:nvSpPr>
          <p:cNvPr id="62" name="文字方塊 61"/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+</a:t>
            </a: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>
            <a:fillRect/>
          </a:stretch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/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Times New Roman" panose="02020603050405020304" pitchFamily="18" charset="0"/>
                <a:ea typeface="Microsoft JhengHei UI" panose="020B0604030504040204" charset="-120"/>
                <a:cs typeface="Times New Roman" panose="02020603050405020304" pitchFamily="18" charset="0"/>
              </a:rPr>
              <a:t>ARMT APP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t="5299" b="3980"/>
          <a:stretch>
            <a:fillRect/>
          </a:stretch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4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9" b="10473"/>
          <a:stretch>
            <a:fillRect/>
          </a:stretch>
        </p:blipFill>
        <p:spPr>
          <a:xfrm>
            <a:off x="1790700" y="3411220"/>
            <a:ext cx="4229735" cy="3328035"/>
          </a:xfrm>
          <a:prstGeom prst="rect">
            <a:avLst/>
          </a:prstGeom>
        </p:spPr>
      </p:pic>
      <p:pic>
        <p:nvPicPr>
          <p:cNvPr id="2" name="圖片 9"/>
          <p:cNvPicPr>
            <a:picLocks noGrp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 b="8854"/>
          <a:stretch>
            <a:fillRect/>
          </a:stretch>
        </p:blipFill>
        <p:spPr>
          <a:xfrm>
            <a:off x="1755775" y="52070"/>
            <a:ext cx="4229100" cy="3438525"/>
          </a:xfrm>
          <a:prstGeom prst="rect">
            <a:avLst/>
          </a:prstGeom>
        </p:spPr>
      </p:pic>
      <p:pic>
        <p:nvPicPr>
          <p:cNvPr id="4" name="圖片 2"/>
          <p:cNvPicPr>
            <a:picLocks noGrp="1" noChangeAspect="1"/>
          </p:cNvPicPr>
          <p:nvPr>
            <p:ph sz="half" idx="2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9" b="9946"/>
          <a:stretch>
            <a:fillRect/>
          </a:stretch>
        </p:blipFill>
        <p:spPr>
          <a:xfrm>
            <a:off x="5984875" y="52070"/>
            <a:ext cx="4284345" cy="341503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85" r="13484" b="9662"/>
          <a:stretch>
            <a:fillRect/>
          </a:stretch>
        </p:blipFill>
        <p:spPr>
          <a:xfrm>
            <a:off x="6020435" y="3464560"/>
            <a:ext cx="4286250" cy="327469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511415" y="3800475"/>
            <a:ext cx="223266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2905125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Dominant Hand (DH)</a:t>
            </a:r>
          </a:p>
        </p:txBody>
      </p:sp>
      <p:sp>
        <p:nvSpPr>
          <p:cNvPr id="20" name="Rectangles 19"/>
          <p:cNvSpPr/>
          <p:nvPr/>
        </p:nvSpPr>
        <p:spPr>
          <a:xfrm>
            <a:off x="7310120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Dominant Hand (Non-DH)</a:t>
            </a:r>
          </a:p>
        </p:txBody>
      </p:sp>
      <p:sp>
        <p:nvSpPr>
          <p:cNvPr id="21" name="Rectangles 20"/>
          <p:cNvSpPr/>
          <p:nvPr/>
        </p:nvSpPr>
        <p:spPr>
          <a:xfrm>
            <a:off x="2905125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Hand (BH)</a:t>
            </a:r>
          </a:p>
        </p:txBody>
      </p:sp>
      <p:sp>
        <p:nvSpPr>
          <p:cNvPr id="22" name="Rectangles 21"/>
          <p:cNvSpPr/>
          <p:nvPr/>
        </p:nvSpPr>
        <p:spPr>
          <a:xfrm>
            <a:off x="7310120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內容版面配置區 22"/>
          <p:cNvPicPr>
            <a:picLocks noGrp="1" noChangeAspect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11511" b="10081"/>
          <a:stretch>
            <a:fillRect/>
          </a:stretch>
        </p:blipFill>
        <p:spPr>
          <a:xfrm>
            <a:off x="1418590" y="1873250"/>
            <a:ext cx="4813300" cy="3372485"/>
          </a:xfrm>
          <a:prstGeom prst="rect">
            <a:avLst/>
          </a:prstGeom>
        </p:spPr>
      </p:pic>
      <p:pic>
        <p:nvPicPr>
          <p:cNvPr id="21" name="內容版面配置區 20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8786" b="10081"/>
          <a:stretch>
            <a:fillRect/>
          </a:stretch>
        </p:blipFill>
        <p:spPr>
          <a:xfrm>
            <a:off x="6231890" y="1873250"/>
            <a:ext cx="4965065" cy="33832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62545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56980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26905" y="266890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19780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8970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1978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98035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6796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9803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59020" y="2232660"/>
            <a:ext cx="139700" cy="137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27" name="圖片 26" descr="一張含有 室內, 牆, 鏡子, 螢幕擷取畫面 的圖片&#10;&#10;自動產生的描述"/>
          <p:cNvPicPr>
            <a:picLocks noChangeAspect="1"/>
          </p:cNvPicPr>
          <p:nvPr/>
        </p:nvPicPr>
        <p:blipFill rotWithShape="1">
          <a:blip r:embed="rId2"/>
          <a:srcRect t="11435" b="13881"/>
          <a:stretch>
            <a:fillRect/>
          </a:stretch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/>
          <p:cNvPicPr>
            <a:picLocks noChangeAspect="1"/>
          </p:cNvPicPr>
          <p:nvPr/>
        </p:nvPicPr>
        <p:blipFill rotWithShape="1">
          <a:blip r:embed="rId3"/>
          <a:srcRect t="10268" b="13730"/>
          <a:stretch>
            <a:fillRect/>
          </a:stretch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/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/>
          <p:cNvCxnSpPr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/>
          <p:cNvPicPr>
            <a:picLocks noChangeAspect="1"/>
          </p:cNvPicPr>
          <p:nvPr/>
        </p:nvPicPr>
        <p:blipFill rotWithShape="1">
          <a:blip r:embed="rId4"/>
          <a:srcRect t="11434" b="13882"/>
          <a:stretch>
            <a:fillRect/>
          </a:stretch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圖表, 行, 字型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26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圖表, 行, 繪圖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0726" y="556355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 descr="一張含有 文字, 圖表, 行, 繪圖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69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圖片 21" descr="一張含有 文字, 圖表, 行, 繪圖 的圖片&#10;&#10;自動產生的描述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0569" y="545467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2453005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213047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  <p:sp>
        <p:nvSpPr>
          <p:cNvPr id="11" name="Text Box 10"/>
          <p:cNvSpPr txBox="1"/>
          <p:nvPr/>
        </p:nvSpPr>
        <p:spPr>
          <a:xfrm>
            <a:off x="2453005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6210634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圖表, 螢幕擷取畫面, 行 的圖片&#10;&#10;自動產生的描述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2058035"/>
            <a:ext cx="5181600" cy="3886200"/>
          </a:xfrm>
          <a:ln>
            <a:solidFill>
              <a:schemeClr val="tx1"/>
            </a:solidFill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5" name="Text Box 14"/>
          <p:cNvSpPr txBox="1"/>
          <p:nvPr/>
        </p:nvSpPr>
        <p:spPr>
          <a:xfrm>
            <a:off x="1655445" y="505079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</a:p>
        </p:txBody>
      </p:sp>
      <p:sp>
        <p:nvSpPr>
          <p:cNvPr id="16" name="Text Box 15"/>
          <p:cNvSpPr txBox="1"/>
          <p:nvPr/>
        </p:nvSpPr>
        <p:spPr>
          <a:xfrm>
            <a:off x="6858635" y="5050631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110562" name="圖片 932110562" descr="擷取"/>
          <p:cNvPicPr>
            <a:picLocks noGrp="1" noChangeAspect="1"/>
          </p:cNvPicPr>
          <p:nvPr>
            <p:ph idx="1"/>
          </p:nvPr>
        </p:nvPicPr>
        <p:blipFill>
          <a:blip r:embed="rId2"/>
          <a:srcRect l="5785" r="4151" b="31807"/>
          <a:stretch>
            <a:fillRect/>
          </a:stretch>
        </p:blipFill>
        <p:spPr>
          <a:xfrm>
            <a:off x="2445385" y="1268730"/>
            <a:ext cx="6544945" cy="4321175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748530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460438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8467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952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875530" y="33947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36638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916930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634809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6483985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686498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64527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61366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214495" y="3980180"/>
            <a:ext cx="3101340" cy="1118235"/>
            <a:chOff x="8352" y="5095"/>
            <a:chExt cx="4884" cy="1761"/>
          </a:xfrm>
        </p:grpSpPr>
        <p:sp>
          <p:nvSpPr>
            <p:cNvPr id="23" name="Rectangles 22"/>
            <p:cNvSpPr/>
            <p:nvPr/>
          </p:nvSpPr>
          <p:spPr>
            <a:xfrm>
              <a:off x="8352" y="603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8779" y="5681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8779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9312" y="509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9739" y="5680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s 27"/>
            <p:cNvSpPr/>
            <p:nvPr/>
          </p:nvSpPr>
          <p:spPr>
            <a:xfrm>
              <a:off x="9232" y="6029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1016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s 29"/>
            <p:cNvSpPr/>
            <p:nvPr/>
          </p:nvSpPr>
          <p:spPr>
            <a:xfrm>
              <a:off x="10166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s 30"/>
            <p:cNvSpPr/>
            <p:nvPr/>
          </p:nvSpPr>
          <p:spPr>
            <a:xfrm>
              <a:off x="1108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00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1966" y="519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1980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s 34"/>
            <p:cNvSpPr/>
            <p:nvPr/>
          </p:nvSpPr>
          <p:spPr>
            <a:xfrm>
              <a:off x="12968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s 35"/>
            <p:cNvSpPr/>
            <p:nvPr/>
          </p:nvSpPr>
          <p:spPr>
            <a:xfrm>
              <a:off x="12421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1242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1154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s 42"/>
          <p:cNvSpPr/>
          <p:nvPr/>
        </p:nvSpPr>
        <p:spPr>
          <a:xfrm>
            <a:off x="6645275" y="1268730"/>
            <a:ext cx="178117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997065" y="1268730"/>
            <a:ext cx="199326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Prefrontal region</a:t>
            </a:r>
          </a:p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region</a:t>
            </a:r>
          </a:p>
        </p:txBody>
      </p:sp>
      <p:sp>
        <p:nvSpPr>
          <p:cNvPr id="40" name="Isosceles Triangle 39"/>
          <p:cNvSpPr/>
          <p:nvPr/>
        </p:nvSpPr>
        <p:spPr>
          <a:xfrm>
            <a:off x="6777990" y="126873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s 41"/>
          <p:cNvSpPr/>
          <p:nvPr/>
        </p:nvSpPr>
        <p:spPr>
          <a:xfrm>
            <a:off x="6802755" y="1583690"/>
            <a:ext cx="170180" cy="170180"/>
          </a:xfrm>
          <a:prstGeom prst="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s 43"/>
          <p:cNvSpPr/>
          <p:nvPr/>
        </p:nvSpPr>
        <p:spPr>
          <a:xfrm>
            <a:off x="4061460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 side</a:t>
            </a:r>
          </a:p>
        </p:txBody>
      </p:sp>
      <p:sp>
        <p:nvSpPr>
          <p:cNvPr id="45" name="Rectangles 44"/>
          <p:cNvSpPr/>
          <p:nvPr/>
        </p:nvSpPr>
        <p:spPr>
          <a:xfrm>
            <a:off x="6055995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side</a:t>
            </a:r>
          </a:p>
        </p:txBody>
      </p:sp>
      <p:cxnSp>
        <p:nvCxnSpPr>
          <p:cNvPr id="46" name="Straight Connector 45"/>
          <p:cNvCxnSpPr>
            <a:stCxn id="932110562" idx="0"/>
          </p:cNvCxnSpPr>
          <p:nvPr/>
        </p:nvCxnSpPr>
        <p:spPr>
          <a:xfrm>
            <a:off x="5718175" y="1268730"/>
            <a:ext cx="0" cy="483362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正方形, 軟體 的圖片&#10;&#10;自動產生的描述"/>
          <p:cNvPicPr>
            <a:picLocks noChangeAspect="1"/>
          </p:cNvPicPr>
          <p:nvPr/>
        </p:nvPicPr>
        <p:blipFill rotWithShape="1">
          <a:blip r:embed="rId2"/>
          <a:srcRect l="3662" t="9458" r="3088" b="4475"/>
          <a:stretch>
            <a:fillRect/>
          </a:stretch>
        </p:blipFill>
        <p:spPr>
          <a:xfrm>
            <a:off x="2152649" y="961704"/>
            <a:ext cx="3848101" cy="2467295"/>
          </a:xfrm>
          <a:prstGeom prst="rect">
            <a:avLst/>
          </a:prstGeom>
        </p:spPr>
      </p:pic>
      <p:pic>
        <p:nvPicPr>
          <p:cNvPr id="6" name="圖片 5" descr="一張含有 文字, 螢幕擷取畫面, 圖表, 軟體 的圖片&#10;&#10;自動產生的描述"/>
          <p:cNvPicPr>
            <a:picLocks noChangeAspect="1"/>
          </p:cNvPicPr>
          <p:nvPr/>
        </p:nvPicPr>
        <p:blipFill rotWithShape="1">
          <a:blip r:embed="rId3"/>
          <a:srcRect l="3346" t="9458" r="1788" b="4475"/>
          <a:stretch>
            <a:fillRect/>
          </a:stretch>
        </p:blipFill>
        <p:spPr>
          <a:xfrm>
            <a:off x="6000749" y="3428998"/>
            <a:ext cx="3914776" cy="2467296"/>
          </a:xfrm>
          <a:prstGeom prst="rect">
            <a:avLst/>
          </a:prstGeom>
        </p:spPr>
      </p:pic>
      <p:pic>
        <p:nvPicPr>
          <p:cNvPr id="14" name="圖片 13" descr="一張含有 文字, 螢幕擷取畫面, 正方形, 鮮豔 的圖片&#10;&#10;自動產生的描述"/>
          <p:cNvPicPr>
            <a:picLocks noChangeAspect="1"/>
          </p:cNvPicPr>
          <p:nvPr/>
        </p:nvPicPr>
        <p:blipFill rotWithShape="1">
          <a:blip r:embed="rId4"/>
          <a:srcRect l="3662" t="9458" r="3088" b="4475"/>
          <a:stretch>
            <a:fillRect/>
          </a:stretch>
        </p:blipFill>
        <p:spPr>
          <a:xfrm>
            <a:off x="2152648" y="3428999"/>
            <a:ext cx="3848101" cy="2467296"/>
          </a:xfrm>
          <a:prstGeom prst="rect">
            <a:avLst/>
          </a:prstGeom>
        </p:spPr>
      </p:pic>
      <p:pic>
        <p:nvPicPr>
          <p:cNvPr id="16" name="圖片 15" descr="一張含有 文字, 螢幕擷取畫面, 正方形 的圖片&#10;&#10;自動產生的描述"/>
          <p:cNvPicPr>
            <a:picLocks noChangeAspect="1"/>
          </p:cNvPicPr>
          <p:nvPr/>
        </p:nvPicPr>
        <p:blipFill rotWithShape="1">
          <a:blip r:embed="rId5"/>
          <a:srcRect l="3346" t="9458" r="1788" b="4475"/>
          <a:stretch>
            <a:fillRect/>
          </a:stretch>
        </p:blipFill>
        <p:spPr>
          <a:xfrm>
            <a:off x="6000750" y="961704"/>
            <a:ext cx="3914776" cy="2467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毛巾, 指甲, 手 的圖片&#10;&#10;自動產生的描述"/>
          <p:cNvPicPr>
            <a:picLocks noChangeAspect="1"/>
          </p:cNvPicPr>
          <p:nvPr/>
        </p:nvPicPr>
        <p:blipFill rotWithShape="1">
          <a:blip r:embed="rId2"/>
          <a:srcRect l="25035" t="41667" b="18519"/>
          <a:stretch>
            <a:fillRect/>
          </a:stretch>
        </p:blipFill>
        <p:spPr>
          <a:xfrm rot="5400000">
            <a:off x="129786" y="2270514"/>
            <a:ext cx="5141098" cy="2047875"/>
          </a:xfrm>
          <a:prstGeom prst="rect">
            <a:avLst/>
          </a:prstGeom>
        </p:spPr>
      </p:pic>
      <p:pic>
        <p:nvPicPr>
          <p:cNvPr id="7" name="圖片 6" descr="一張含有 人員, 毛巾, 手指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l="25035" t="18842" b="43565"/>
          <a:stretch>
            <a:fillRect/>
          </a:stretch>
        </p:blipFill>
        <p:spPr>
          <a:xfrm rot="5400000">
            <a:off x="4168387" y="2327665"/>
            <a:ext cx="5141097" cy="1933575"/>
          </a:xfrm>
          <a:prstGeom prst="rect">
            <a:avLst/>
          </a:prstGeom>
        </p:spPr>
      </p:pic>
      <p:pic>
        <p:nvPicPr>
          <p:cNvPr id="9" name="圖片 8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4"/>
          <a:srcRect l="14792" t="30371" r="10243" b="32037"/>
          <a:stretch>
            <a:fillRect/>
          </a:stretch>
        </p:blipFill>
        <p:spPr>
          <a:xfrm rot="5400000">
            <a:off x="2177661" y="2327665"/>
            <a:ext cx="5141099" cy="193357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176583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ronation</a:t>
            </a:r>
          </a:p>
        </p:txBody>
      </p:sp>
      <p:sp>
        <p:nvSpPr>
          <p:cNvPr id="13" name="文字方塊 12"/>
          <p:cNvSpPr txBox="1"/>
          <p:nvPr/>
        </p:nvSpPr>
        <p:spPr>
          <a:xfrm>
            <a:off x="4748210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upination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3231353" y="1762125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870845" y="1762125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手指, 指甲, 靜脈 的圖片&#10;&#10;自動產生的描述"/>
          <p:cNvPicPr>
            <a:picLocks noChangeAspect="1"/>
          </p:cNvPicPr>
          <p:nvPr/>
        </p:nvPicPr>
        <p:blipFill rotWithShape="1">
          <a:blip r:embed="rId2"/>
          <a:srcRect l="44444" t="19723" b="5833"/>
          <a:stretch>
            <a:fillRect/>
          </a:stretch>
        </p:blipFill>
        <p:spPr>
          <a:xfrm rot="5400000">
            <a:off x="1519234" y="1781172"/>
            <a:ext cx="3810000" cy="3829051"/>
          </a:xfrm>
          <a:prstGeom prst="rect">
            <a:avLst/>
          </a:prstGeom>
        </p:spPr>
      </p:pic>
      <p:pic>
        <p:nvPicPr>
          <p:cNvPr id="6" name="圖片 5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3"/>
          <a:srcRect l="14166" t="38518" r="30278" b="31852"/>
          <a:stretch>
            <a:fillRect/>
          </a:stretch>
        </p:blipFill>
        <p:spPr>
          <a:xfrm rot="5400000">
            <a:off x="4224333" y="2933700"/>
            <a:ext cx="3810003" cy="1524000"/>
          </a:xfrm>
          <a:prstGeom prst="rect">
            <a:avLst/>
          </a:prstGeom>
        </p:spPr>
      </p:pic>
      <p:pic>
        <p:nvPicPr>
          <p:cNvPr id="10" name="圖片 9" descr="一張含有 毛巾, 人員, 布, 室內 的圖片&#10;&#10;自動產生的描述"/>
          <p:cNvPicPr>
            <a:picLocks noChangeAspect="1"/>
          </p:cNvPicPr>
          <p:nvPr/>
        </p:nvPicPr>
        <p:blipFill rotWithShape="1">
          <a:blip r:embed="rId4"/>
          <a:srcRect l="37361" t="10556" r="7084" b="22037"/>
          <a:stretch>
            <a:fillRect/>
          </a:stretch>
        </p:blipFill>
        <p:spPr>
          <a:xfrm rot="5400000">
            <a:off x="6748457" y="1962149"/>
            <a:ext cx="3810002" cy="346709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762494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86513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Stretch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679153" y="2724151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室內, 毛巾 的圖片&#10;&#10;自動產生的描述"/>
          <p:cNvPicPr>
            <a:picLocks noChangeAspect="1"/>
          </p:cNvPicPr>
          <p:nvPr/>
        </p:nvPicPr>
        <p:blipFill rotWithShape="1">
          <a:blip r:embed="rId2"/>
          <a:srcRect l="35513" t="20525" b="21051"/>
          <a:stretch>
            <a:fillRect/>
          </a:stretch>
        </p:blipFill>
        <p:spPr>
          <a:xfrm rot="5400000">
            <a:off x="1801264" y="2191180"/>
            <a:ext cx="3331042" cy="2263383"/>
          </a:xfrm>
          <a:prstGeom prst="rect">
            <a:avLst/>
          </a:prstGeom>
        </p:spPr>
      </p:pic>
      <p:pic>
        <p:nvPicPr>
          <p:cNvPr id="7" name="圖片 6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3"/>
          <a:srcRect l="10597" t="13558" r="9786" b="31455"/>
          <a:stretch>
            <a:fillRect/>
          </a:stretch>
        </p:blipFill>
        <p:spPr>
          <a:xfrm rot="5400000">
            <a:off x="6372505" y="2460523"/>
            <a:ext cx="3323733" cy="1721646"/>
          </a:xfrm>
          <a:prstGeom prst="rect">
            <a:avLst/>
          </a:prstGeom>
        </p:spPr>
      </p:pic>
      <p:pic>
        <p:nvPicPr>
          <p:cNvPr id="9" name="圖片 8" descr="一張含有 手, 人員, 指甲, 手指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210425" y="2073084"/>
            <a:ext cx="3325860" cy="249439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毛巾, 指甲, 手指 的圖片&#10;&#10;自動產生的描述"/>
          <p:cNvPicPr>
            <a:picLocks noChangeAspect="1"/>
          </p:cNvPicPr>
          <p:nvPr/>
        </p:nvPicPr>
        <p:blipFill rotWithShape="1">
          <a:blip r:embed="rId2"/>
          <a:srcRect l="18759" t="31940" r="8171" b="27315"/>
          <a:stretch>
            <a:fillRect/>
          </a:stretch>
        </p:blipFill>
        <p:spPr>
          <a:xfrm rot="5400000">
            <a:off x="1398944" y="2599412"/>
            <a:ext cx="4514598" cy="1888036"/>
          </a:xfrm>
          <a:prstGeom prst="rect">
            <a:avLst/>
          </a:prstGeom>
        </p:spPr>
      </p:pic>
      <p:pic>
        <p:nvPicPr>
          <p:cNvPr id="6" name="圖片 5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3"/>
          <a:srcRect l="18759" t="13718" r="8171" b="24336"/>
          <a:stretch>
            <a:fillRect/>
          </a:stretch>
        </p:blipFill>
        <p:spPr>
          <a:xfrm rot="5400000">
            <a:off x="6029164" y="2108212"/>
            <a:ext cx="4514596" cy="2870431"/>
          </a:xfrm>
          <a:prstGeom prst="rect">
            <a:avLst/>
          </a:prstGeom>
        </p:spPr>
      </p:pic>
      <p:pic>
        <p:nvPicPr>
          <p:cNvPr id="10" name="圖片 9" descr="一張含有 人員, 指甲, 手, 手指 的圖片&#10;&#10;自動產生的描述"/>
          <p:cNvPicPr>
            <a:picLocks noChangeAspect="1"/>
          </p:cNvPicPr>
          <p:nvPr/>
        </p:nvPicPr>
        <p:blipFill rotWithShape="1">
          <a:blip r:embed="rId4"/>
          <a:srcRect l="18759" t="28916" r="8171" b="25494"/>
          <a:stretch>
            <a:fillRect/>
          </a:stretch>
        </p:blipFill>
        <p:spPr>
          <a:xfrm rot="5400000">
            <a:off x="3468456" y="2487164"/>
            <a:ext cx="4514595" cy="211253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一張含有 手, 人員, 指甲, 手指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908438" y="1505531"/>
            <a:ext cx="4062450" cy="3046838"/>
          </a:xfrm>
          <a:prstGeom prst="rect">
            <a:avLst/>
          </a:prstGeom>
        </p:spPr>
      </p:pic>
      <p:pic>
        <p:nvPicPr>
          <p:cNvPr id="24" name="圖片 23" descr="一張含有 人員, 指甲, 手指, 捲動方塊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7188976" y="1505531"/>
            <a:ext cx="4062450" cy="3046838"/>
          </a:xfrm>
          <a:prstGeom prst="rect">
            <a:avLst/>
          </a:prstGeom>
        </p:spPr>
      </p:pic>
      <p:pic>
        <p:nvPicPr>
          <p:cNvPr id="26" name="圖片 25" descr="一張含有 人員, 指甲, 手, 手指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048707" y="1505531"/>
            <a:ext cx="4062450" cy="3046838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H="1">
            <a:off x="7127383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77132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712114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894265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3159590"/>
              </p:ext>
            </p:extLst>
          </p:nvPr>
        </p:nvGraphicFramePr>
        <p:xfrm>
          <a:off x="452645" y="641874"/>
          <a:ext cx="11286709" cy="5131629"/>
        </p:xfrm>
        <a:graphic>
          <a:graphicData uri="http://schemas.openxmlformats.org/drawingml/2006/table">
            <a:tbl>
              <a:tblPr firstRow="1" bandRow="1"/>
              <a:tblGrid>
                <a:gridCol w="231472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51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3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7993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595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59275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12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微軟正黑體" panose="020B0604030504040204" pitchFamily="34" charset="-120"/>
                          <a:cs typeface="Times New Roman" panose="02020603050405020304" pitchFamily="18" charset="0"/>
                        </a:rPr>
                        <a:t>Author (Year)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Duration of the study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sz="14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Number of patients</a:t>
                      </a:r>
                      <a:endParaRPr lang="zh-TW" sz="1400" b="1" dirty="0">
                        <a:effectLst/>
                        <a:latin typeface="Times New Roman" panose="02020603050405020304" pitchFamily="18" charset="0"/>
                        <a:ea typeface="新細明體" panose="02020500000000000000" charset="-12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Method  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Significant improvment of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2052"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R. </a:t>
                      </a:r>
                      <a:r>
                        <a:rPr lang="en-US" altLang="zh-TW" sz="1400" kern="1200" dirty="0" err="1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Miclaus</a:t>
                      </a: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. (2020) 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9 month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55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Non-immersive VR + Robotic gloves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MMT, FMUE </a:t>
                      </a: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and</a:t>
                      </a: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 FIM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0669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L. M. Weber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(2019)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30 min, 12-sessions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10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VR mirror therapy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 (not significant)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57843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Hsu</a:t>
                      </a:r>
                      <a:r>
                        <a:rPr lang="zh-TW" alt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(2022)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12 weeks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30 (healthy)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45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Immersive VR mirror therapy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FMUE, BBT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78606"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G. A. d. Assis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(2016)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  <a:buNone/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4 weeks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N= 8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Non-immersive AR + EMG </a:t>
                      </a: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wristband</a:t>
                      </a:r>
                      <a:endParaRPr lang="en-US" altLang="zh-TW" sz="1400" b="0" u="none" strike="noStrike" kern="120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1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FMUE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2934">
                <a:tc>
                  <a:txBody>
                    <a:bodyPr/>
                    <a:lstStyle/>
                    <a:p>
                      <a:pPr algn="l"/>
                      <a:r>
                        <a:rPr lang="zh-TW" alt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A. Boschmann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et al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. (2021)</a:t>
                      </a: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6 days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13 (healthy)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AR + EMG wristband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Number of pins that were successfully transferred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1384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C.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Zirbel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et al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. (2018)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zh-TW" altLang="en-US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One-time trial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6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Immersive smartphone VR + EMG wristband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experiment carried out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66405">
                <a:tc>
                  <a:txBody>
                    <a:bodyPr/>
                    <a:lstStyle/>
                    <a:p>
                      <a:pPr algn="l"/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N. </a:t>
                      </a:r>
                      <a:r>
                        <a:rPr lang="en-US" sz="14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LaPiana</a:t>
                      </a:r>
                      <a:r>
                        <a:rPr lang="en-US" sz="14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 </a:t>
                      </a:r>
                      <a:r>
                        <a:rPr lang="en-US" sz="1400" i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et al. (2020)</a:t>
                      </a:r>
                      <a:endParaRPr lang="zh-TW" altLang="en-US" sz="14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121920" marR="121920" marT="60960" marB="6096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TW" sz="14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charset="-120"/>
                          <a:cs typeface="Times New Roman" panose="02020603050405020304" pitchFamily="18" charset="0"/>
                        </a:rPr>
                        <a:t>1 week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 = 5 (stroke)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  <a:sym typeface="+mn-ea"/>
                        </a:rPr>
                        <a:t>Immersive smartphone AR + ARTag anchor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TW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No experiment carried out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4762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" name="Text Box 1"/>
          <p:cNvSpPr txBox="1"/>
          <p:nvPr/>
        </p:nvSpPr>
        <p:spPr>
          <a:xfrm>
            <a:off x="3615364" y="5785304"/>
            <a:ext cx="47440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MMT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Manual Muscle Testing</a:t>
            </a:r>
          </a:p>
          <a:p>
            <a:pPr algn="l"/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FMUE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Fugl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-Meyer Assessment for Upper Extremity</a:t>
            </a:r>
          </a:p>
        </p:txBody>
      </p:sp>
      <p:sp>
        <p:nvSpPr>
          <p:cNvPr id="9" name="文字方塊 8"/>
          <p:cNvSpPr txBox="1"/>
          <p:nvPr/>
        </p:nvSpPr>
        <p:spPr>
          <a:xfrm>
            <a:off x="8359380" y="5787238"/>
            <a:ext cx="357308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FIM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Functional Independence Measure</a:t>
            </a:r>
          </a:p>
          <a:p>
            <a:pPr algn="l"/>
            <a:r>
              <a:rPr lang="en-US" altLang="zh-TW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BBT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Box and block test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/>
          <p:cNvCxnSpPr/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/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187" r="-1523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/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31" t="-917" r="-2679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字方塊 1023"/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24" name="文字方塊 10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325" t="-1010" r="-2869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/>
          <p:cNvCxnSpPr/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字方塊 1033"/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34" name="文字方塊 10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44" t="-53" r="-8932" b="1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字方塊 1034"/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5" name="文字方塊 10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44" t="-93" r="-1278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文字方塊 1036"/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7" name="文字方塊 10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191" t="-46" r="-26076" b="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/>
          <p:cNvCxnSpPr/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/>
          <p:cNvCxnSpPr/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字方塊 1042"/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 xmlns="">
          <p:sp>
            <p:nvSpPr>
              <p:cNvPr id="1043" name="文字方塊 10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 rotWithShape="1">
                <a:blip r:embed="rId9"/>
                <a:stretch>
                  <a:fillRect l="-148" t="-64" r="-98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/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/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/>
            <p:cNvCxnSpPr/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/>
            <p:cNvCxnSpPr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/>
            <p:cNvCxnSpPr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/>
            <p:cNvCxnSpPr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文字方塊 1044"/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5" name="文字方塊 10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文字方塊 1046"/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7" name="文字方塊 10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文字方塊 1047"/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8" name="文字方塊 10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文字方塊 1048"/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9" name="文字方塊 10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/>
            <p:cNvCxnSpPr/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/>
            <p:cNvCxnSpPr/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/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/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/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/>
            <p:cNvCxnSpPr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/>
            <p:cNvCxnSpPr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/>
            <p:cNvCxnSpPr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/>
            <p:cNvCxnSpPr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/>
            <p:cNvCxnSpPr/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/>
            <p:cNvCxnSpPr/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/>
            <p:cNvCxnSpPr/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/>
            <p:cNvCxnSpPr/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/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  <p:pic>
        <p:nvPicPr>
          <p:cNvPr id="32" name="圖片 31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3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4"/>
          <a:srcRect t="5299" b="3980"/>
          <a:stretch>
            <a:fillRect/>
          </a:stretch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/>
          <p:cNvPicPr>
            <a:picLocks noChangeAspect="1"/>
          </p:cNvPicPr>
          <p:nvPr/>
        </p:nvPicPr>
        <p:blipFill rotWithShape="1">
          <a:blip r:embed="rId2"/>
          <a:srcRect l="10164" t="5772" r="7720" b="26676"/>
          <a:stretch>
            <a:fillRect/>
          </a:stretch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/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VNHumanHandPoseObservation</a:t>
            </a:r>
          </a:p>
        </p:txBody>
      </p:sp>
      <p:sp>
        <p:nvSpPr>
          <p:cNvPr id="120" name="Rectangle 1"/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"/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"/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"/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"/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"/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1"/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"/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"/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"/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"/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"/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"/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"/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"/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"/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"/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"/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"/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7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</TotalTime>
  <Words>1013</Words>
  <Application>Microsoft Office PowerPoint</Application>
  <PresentationFormat>寬螢幕</PresentationFormat>
  <Paragraphs>368</Paragraphs>
  <Slides>29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6" baseType="lpstr">
      <vt:lpstr>Microsoft JhengHei UI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Software Ver 1: Reconstruct 3D</vt:lpstr>
      <vt:lpstr>Dual camera estimate depth</vt:lpstr>
      <vt:lpstr>Dual camera estimate depth</vt:lpstr>
      <vt:lpstr>Software Ver 2: hand contour segmentation</vt:lpstr>
      <vt:lpstr>PowerPoint 簡報</vt:lpstr>
      <vt:lpstr>Software Ver 3: cardboard support</vt:lpstr>
      <vt:lpstr>System Architecture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黃柏瑜 HUANG PO YU</cp:lastModifiedBy>
  <cp:revision>41</cp:revision>
  <dcterms:created xsi:type="dcterms:W3CDTF">2023-05-14T10:31:00Z</dcterms:created>
  <dcterms:modified xsi:type="dcterms:W3CDTF">2023-06-28T09:30:10Z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